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3200" b="0" i="0" u="none" strike="noStrike" cap="none" spc="32" normalizeH="0" baseline="0">
        <a:ln>
          <a:noFill/>
        </a:ln>
        <a:solidFill>
          <a:srgbClr val="5C5C5C"/>
        </a:solidFill>
        <a:effectLst/>
        <a:uFillTx/>
        <a:latin typeface="+mn-lt"/>
        <a:ea typeface="+mn-ea"/>
        <a:cs typeface="+mn-cs"/>
        <a:sym typeface="Poppins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3200" b="0" i="0" u="none" strike="noStrike" cap="none" spc="32" normalizeH="0" baseline="0">
        <a:ln>
          <a:noFill/>
        </a:ln>
        <a:solidFill>
          <a:srgbClr val="5C5C5C"/>
        </a:solidFill>
        <a:effectLst/>
        <a:uFillTx/>
        <a:latin typeface="+mn-lt"/>
        <a:ea typeface="+mn-ea"/>
        <a:cs typeface="+mn-cs"/>
        <a:sym typeface="Poppins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3200" b="0" i="0" u="none" strike="noStrike" cap="none" spc="32" normalizeH="0" baseline="0">
        <a:ln>
          <a:noFill/>
        </a:ln>
        <a:solidFill>
          <a:srgbClr val="5C5C5C"/>
        </a:solidFill>
        <a:effectLst/>
        <a:uFillTx/>
        <a:latin typeface="+mn-lt"/>
        <a:ea typeface="+mn-ea"/>
        <a:cs typeface="+mn-cs"/>
        <a:sym typeface="Poppins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3200" b="0" i="0" u="none" strike="noStrike" cap="none" spc="32" normalizeH="0" baseline="0">
        <a:ln>
          <a:noFill/>
        </a:ln>
        <a:solidFill>
          <a:srgbClr val="5C5C5C"/>
        </a:solidFill>
        <a:effectLst/>
        <a:uFillTx/>
        <a:latin typeface="+mn-lt"/>
        <a:ea typeface="+mn-ea"/>
        <a:cs typeface="+mn-cs"/>
        <a:sym typeface="Poppins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3200" b="0" i="0" u="none" strike="noStrike" cap="none" spc="32" normalizeH="0" baseline="0">
        <a:ln>
          <a:noFill/>
        </a:ln>
        <a:solidFill>
          <a:srgbClr val="5C5C5C"/>
        </a:solidFill>
        <a:effectLst/>
        <a:uFillTx/>
        <a:latin typeface="+mn-lt"/>
        <a:ea typeface="+mn-ea"/>
        <a:cs typeface="+mn-cs"/>
        <a:sym typeface="Poppins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3200" b="0" i="0" u="none" strike="noStrike" cap="none" spc="32" normalizeH="0" baseline="0">
        <a:ln>
          <a:noFill/>
        </a:ln>
        <a:solidFill>
          <a:srgbClr val="5C5C5C"/>
        </a:solidFill>
        <a:effectLst/>
        <a:uFillTx/>
        <a:latin typeface="+mn-lt"/>
        <a:ea typeface="+mn-ea"/>
        <a:cs typeface="+mn-cs"/>
        <a:sym typeface="Poppins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3200" b="0" i="0" u="none" strike="noStrike" cap="none" spc="32" normalizeH="0" baseline="0">
        <a:ln>
          <a:noFill/>
        </a:ln>
        <a:solidFill>
          <a:srgbClr val="5C5C5C"/>
        </a:solidFill>
        <a:effectLst/>
        <a:uFillTx/>
        <a:latin typeface="+mn-lt"/>
        <a:ea typeface="+mn-ea"/>
        <a:cs typeface="+mn-cs"/>
        <a:sym typeface="Poppins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3200" b="0" i="0" u="none" strike="noStrike" cap="none" spc="32" normalizeH="0" baseline="0">
        <a:ln>
          <a:noFill/>
        </a:ln>
        <a:solidFill>
          <a:srgbClr val="5C5C5C"/>
        </a:solidFill>
        <a:effectLst/>
        <a:uFillTx/>
        <a:latin typeface="+mn-lt"/>
        <a:ea typeface="+mn-ea"/>
        <a:cs typeface="+mn-cs"/>
        <a:sym typeface="Poppins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3200" b="0" i="0" u="none" strike="noStrike" cap="none" spc="32" normalizeH="0" baseline="0">
        <a:ln>
          <a:noFill/>
        </a:ln>
        <a:solidFill>
          <a:srgbClr val="5C5C5C"/>
        </a:solidFill>
        <a:effectLst/>
        <a:uFillTx/>
        <a:latin typeface="+mn-lt"/>
        <a:ea typeface="+mn-ea"/>
        <a:cs typeface="+mn-cs"/>
        <a:sym typeface="Poppi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/>
    <p:restoredTop sz="94686"/>
  </p:normalViewPr>
  <p:slideViewPr>
    <p:cSldViewPr snapToGrid="0" snapToObjects="1">
      <p:cViewPr varScale="1">
        <p:scale>
          <a:sx n="71" d="100"/>
          <a:sy n="71" d="100"/>
        </p:scale>
        <p:origin x="11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3" name="Shape 2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Some measures will update as soon as data is entered (engagement and process measures), others will update as soon as records are locked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>
            <a:spLocks noGrp="1"/>
          </p:cNvSpPr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8000" cap="all">
                <a:solidFill>
                  <a:srgbClr val="5C5C5C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4800" i="1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Rectangle"/>
          <p:cNvSpPr>
            <a:spLocks noGrp="1"/>
          </p:cNvSpPr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23" name="Line"/>
          <p:cNvSpPr>
            <a:spLocks noGrp="1"/>
          </p:cNvSpPr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 cap="all">
                <a:solidFill>
                  <a:srgbClr val="5C5C5C"/>
                </a:solidFill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>
            <a:spLocks noGrp="1"/>
          </p:cNvSpPr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8000" cap="all">
                <a:solidFill>
                  <a:srgbClr val="5C5C5C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>
            <a:spLocks noGrp="1"/>
          </p:cNvSpPr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2" name="Line"/>
          <p:cNvSpPr>
            <a:spLocks noGrp="1"/>
          </p:cNvSpPr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 cap="all">
                <a:solidFill>
                  <a:srgbClr val="5C5C5C"/>
                </a:solidFill>
                <a:latin typeface="+mj-lt"/>
                <a:ea typeface="+mj-ea"/>
                <a:cs typeface="+mj-cs"/>
                <a:sym typeface="DIN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>
            <a:spLocks noGrp="1"/>
          </p:cNvSpPr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>
            <a:spLocks noGrp="1"/>
          </p:cNvSpPr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2" name="Line"/>
          <p:cNvSpPr>
            <a:spLocks noGrp="1"/>
          </p:cNvSpPr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>
                <a:latin typeface="Iowan Old Style"/>
                <a:ea typeface="Iowan Old Style"/>
                <a:cs typeface="Iowan Old Style"/>
                <a:sym typeface="Iowan Old Style"/>
              </a:defRPr>
            </a:lvl1pPr>
            <a:lvl2pPr marL="812800" indent="-406400">
              <a:defRPr sz="2800">
                <a:latin typeface="Iowan Old Style"/>
                <a:ea typeface="Iowan Old Style"/>
                <a:cs typeface="Iowan Old Style"/>
                <a:sym typeface="Iowan Old Style"/>
              </a:defRPr>
            </a:lvl2pPr>
            <a:lvl3pPr marL="1219200" indent="-406400">
              <a:defRPr sz="2800">
                <a:latin typeface="Iowan Old Style"/>
                <a:ea typeface="Iowan Old Style"/>
                <a:cs typeface="Iowan Old Style"/>
                <a:sym typeface="Iowan Old Style"/>
              </a:defRPr>
            </a:lvl3pPr>
            <a:lvl4pPr marL="1625600" indent="-406400">
              <a:defRPr sz="2800">
                <a:latin typeface="Iowan Old Style"/>
                <a:ea typeface="Iowan Old Style"/>
                <a:cs typeface="Iowan Old Style"/>
                <a:sym typeface="Iowan Old Style"/>
              </a:defRPr>
            </a:lvl4pPr>
            <a:lvl5pPr marL="2032000" indent="-406400">
              <a:defRPr sz="2800">
                <a:latin typeface="Iowan Old Style"/>
                <a:ea typeface="Iowan Old Style"/>
                <a:cs typeface="Iowan Old Style"/>
                <a:sym typeface="Iowan Old Styl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>
            <a:spLocks noGrp="1"/>
          </p:cNvSpPr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1" name="Image"/>
          <p:cNvSpPr>
            <a:spLocks noGrp="1"/>
          </p:cNvSpPr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2" name="Image"/>
          <p:cNvSpPr>
            <a:spLocks noGrp="1"/>
          </p:cNvSpPr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spc="32"/>
            </a:lvl1pPr>
            <a:lvl2pPr marL="0" indent="228600">
              <a:spcBef>
                <a:spcPts val="1400"/>
              </a:spcBef>
              <a:buSzTx/>
              <a:buFontTx/>
              <a:buNone/>
              <a:defRPr spc="32"/>
            </a:lvl2pPr>
            <a:lvl3pPr marL="0" indent="457200">
              <a:spcBef>
                <a:spcPts val="1400"/>
              </a:spcBef>
              <a:buSzTx/>
              <a:buFontTx/>
              <a:buNone/>
              <a:defRPr spc="32"/>
            </a:lvl3pPr>
            <a:lvl4pPr marL="0" indent="685800">
              <a:spcBef>
                <a:spcPts val="1400"/>
              </a:spcBef>
              <a:buSzTx/>
              <a:buFontTx/>
              <a:buNone/>
              <a:defRPr spc="32"/>
            </a:lvl4pPr>
            <a:lvl5pPr marL="0" indent="914400">
              <a:spcBef>
                <a:spcPts val="1400"/>
              </a:spcBef>
              <a:buSzTx/>
              <a:buFontTx/>
              <a:buNone/>
              <a:defRPr spc="32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0" b="1" spc="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“</a:t>
            </a:r>
          </a:p>
        </p:txBody>
      </p:sp>
      <p:sp>
        <p:nvSpPr>
          <p:cNvPr id="102" name="Type a quote here."/>
          <p:cNvSpPr txBox="1">
            <a:spLocks noGrp="1"/>
          </p:cNvSpPr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03" name="-Johnny Appleseed"/>
          <p:cNvSpPr txBox="1">
            <a:spLocks noGrp="1"/>
          </p:cNvSpPr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sz="4800" i="1">
                <a:solidFill>
                  <a:srgbClr val="6B6D6D"/>
                </a:solidFill>
                <a:latin typeface="Iowan Old Style"/>
                <a:ea typeface="Iowan Old Style"/>
                <a:cs typeface="Iowan Old Style"/>
                <a:sym typeface="Iowan Old Style"/>
              </a:defRPr>
            </a:lvl1pPr>
          </a:lstStyle>
          <a:p>
            <a:r>
              <a:t>-Johnny Appleseed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sz="1600" spc="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129188"/>
          </a:solidFill>
          <a:uFillTx/>
          <a:latin typeface="+mn-lt"/>
          <a:ea typeface="+mn-ea"/>
          <a:cs typeface="+mn-cs"/>
          <a:sym typeface="Poppins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129188"/>
          </a:solidFill>
          <a:uFillTx/>
          <a:latin typeface="+mn-lt"/>
          <a:ea typeface="+mn-ea"/>
          <a:cs typeface="+mn-cs"/>
          <a:sym typeface="Poppins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129188"/>
          </a:solidFill>
          <a:uFillTx/>
          <a:latin typeface="+mn-lt"/>
          <a:ea typeface="+mn-ea"/>
          <a:cs typeface="+mn-cs"/>
          <a:sym typeface="Poppins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129188"/>
          </a:solidFill>
          <a:uFillTx/>
          <a:latin typeface="+mn-lt"/>
          <a:ea typeface="+mn-ea"/>
          <a:cs typeface="+mn-cs"/>
          <a:sym typeface="Poppins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129188"/>
          </a:solidFill>
          <a:uFillTx/>
          <a:latin typeface="+mn-lt"/>
          <a:ea typeface="+mn-ea"/>
          <a:cs typeface="+mn-cs"/>
          <a:sym typeface="Poppins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129188"/>
          </a:solidFill>
          <a:uFillTx/>
          <a:latin typeface="+mn-lt"/>
          <a:ea typeface="+mn-ea"/>
          <a:cs typeface="+mn-cs"/>
          <a:sym typeface="Poppins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129188"/>
          </a:solidFill>
          <a:uFillTx/>
          <a:latin typeface="+mn-lt"/>
          <a:ea typeface="+mn-ea"/>
          <a:cs typeface="+mn-cs"/>
          <a:sym typeface="Poppins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129188"/>
          </a:solidFill>
          <a:uFillTx/>
          <a:latin typeface="+mn-lt"/>
          <a:ea typeface="+mn-ea"/>
          <a:cs typeface="+mn-cs"/>
          <a:sym typeface="Poppins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129188"/>
          </a:solidFill>
          <a:uFillTx/>
          <a:latin typeface="+mn-lt"/>
          <a:ea typeface="+mn-ea"/>
          <a:cs typeface="+mn-cs"/>
          <a:sym typeface="Poppins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Poppins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Poppins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Poppins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Poppins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Poppins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Poppins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Poppins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Poppins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sz="3200" b="0" i="0" u="none" strike="noStrike" cap="none" spc="0" baseline="0">
          <a:ln>
            <a:noFill/>
          </a:ln>
          <a:solidFill>
            <a:srgbClr val="5C5C5C"/>
          </a:solidFill>
          <a:uFillTx/>
          <a:latin typeface="+mn-lt"/>
          <a:ea typeface="+mn-ea"/>
          <a:cs typeface="+mn-cs"/>
          <a:sym typeface="Poppins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qip.org.uk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Dr James Bedford…"/>
          <p:cNvSpPr txBox="1">
            <a:spLocks noGrp="1"/>
          </p:cNvSpPr>
          <p:nvPr>
            <p:ph type="body" sz="quarter" idx="1"/>
          </p:nvPr>
        </p:nvSpPr>
        <p:spPr>
          <a:xfrm>
            <a:off x="3753202" y="5711800"/>
            <a:ext cx="7818263" cy="2358543"/>
          </a:xfrm>
          <a:prstGeom prst="rect">
            <a:avLst/>
          </a:prstGeom>
        </p:spPr>
        <p:txBody>
          <a:bodyPr/>
          <a:lstStyle/>
          <a:p>
            <a:pPr defTabSz="321310">
              <a:spcBef>
                <a:spcPts val="300"/>
              </a:spcBef>
              <a:defRPr sz="2640"/>
            </a:pPr>
            <a:r>
              <a:rPr dirty="0" err="1"/>
              <a:t>Dr</a:t>
            </a:r>
            <a:r>
              <a:rPr dirty="0"/>
              <a:t> James Bedford</a:t>
            </a:r>
          </a:p>
          <a:p>
            <a:pPr defTabSz="321310">
              <a:spcBef>
                <a:spcPts val="300"/>
              </a:spcBef>
              <a:defRPr sz="2640"/>
            </a:pPr>
            <a:r>
              <a:rPr dirty="0"/>
              <a:t>ST5 </a:t>
            </a:r>
            <a:r>
              <a:rPr dirty="0" err="1"/>
              <a:t>Anaesthesia</a:t>
            </a:r>
            <a:r>
              <a:rPr dirty="0"/>
              <a:t>/Intensive Care Medicine </a:t>
            </a:r>
          </a:p>
          <a:p>
            <a:pPr defTabSz="321310">
              <a:spcBef>
                <a:spcPts val="300"/>
              </a:spcBef>
              <a:defRPr sz="2640"/>
            </a:pPr>
            <a:r>
              <a:rPr dirty="0"/>
              <a:t>PQIP fellow</a:t>
            </a:r>
          </a:p>
          <a:p>
            <a:pPr defTabSz="321310">
              <a:spcBef>
                <a:spcPts val="300"/>
              </a:spcBef>
              <a:defRPr sz="2640"/>
            </a:pPr>
            <a:endParaRPr dirty="0"/>
          </a:p>
          <a:p>
            <a:pPr defTabSz="321310">
              <a:spcBef>
                <a:spcPts val="300"/>
              </a:spcBef>
              <a:defRPr sz="2640"/>
            </a:pPr>
            <a:r>
              <a:rPr dirty="0"/>
              <a:t>@jbedford84</a:t>
            </a:r>
          </a:p>
        </p:txBody>
      </p:sp>
      <p:pic>
        <p:nvPicPr>
          <p:cNvPr id="129" name="Picture 13" descr="Picture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74923" y="8842638"/>
            <a:ext cx="1197073" cy="6005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Picture 14" descr="Picture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22707" y="8802736"/>
            <a:ext cx="2366214" cy="640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32804" y="8848848"/>
            <a:ext cx="3803901" cy="7356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534bdd02-e58d-4a09-ab0c-633fd68952e5-3.png" descr="534bdd02-e58d-4a09-ab0c-633fd68952e5-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30473" y="1104016"/>
            <a:ext cx="8100122" cy="387539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5" name="Group"/>
          <p:cNvGrpSpPr/>
          <p:nvPr/>
        </p:nvGrpSpPr>
        <p:grpSpPr>
          <a:xfrm>
            <a:off x="-18438" y="-16278"/>
            <a:ext cx="467545" cy="9796398"/>
            <a:chOff x="0" y="0"/>
            <a:chExt cx="467543" cy="9796396"/>
          </a:xfrm>
        </p:grpSpPr>
        <p:sp>
          <p:nvSpPr>
            <p:cNvPr id="133" name="Rectangle 7"/>
            <p:cNvSpPr/>
            <p:nvPr/>
          </p:nvSpPr>
          <p:spPr>
            <a:xfrm>
              <a:off x="0" y="0"/>
              <a:ext cx="467544" cy="9018624"/>
            </a:xfrm>
            <a:prstGeom prst="rect">
              <a:avLst/>
            </a:prstGeom>
            <a:solidFill>
              <a:srgbClr val="1291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 spc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34" name="Rectangle 8"/>
            <p:cNvSpPr/>
            <p:nvPr/>
          </p:nvSpPr>
          <p:spPr>
            <a:xfrm>
              <a:off x="0" y="8589896"/>
              <a:ext cx="467544" cy="1206501"/>
            </a:xfrm>
            <a:prstGeom prst="rect">
              <a:avLst/>
            </a:prstGeom>
            <a:solidFill>
              <a:srgbClr val="C9146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 spc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roup"/>
          <p:cNvGrpSpPr/>
          <p:nvPr/>
        </p:nvGrpSpPr>
        <p:grpSpPr>
          <a:xfrm>
            <a:off x="-18438" y="-16278"/>
            <a:ext cx="3608408" cy="9796398"/>
            <a:chOff x="0" y="0"/>
            <a:chExt cx="3608407" cy="9796396"/>
          </a:xfrm>
        </p:grpSpPr>
        <p:grpSp>
          <p:nvGrpSpPr>
            <p:cNvPr id="139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137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8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40" name="6d198540-4f8e-4b51-9c35-b311490fcc9c.png" descr="6d198540-4f8e-4b51-9c35-b311490fcc9c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29092" y="8721132"/>
              <a:ext cx="2879316" cy="831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2" name="Enhanced recovery recommendations; five process measures…"/>
          <p:cNvSpPr txBox="1"/>
          <p:nvPr/>
        </p:nvSpPr>
        <p:spPr>
          <a:xfrm>
            <a:off x="1446239" y="1936749"/>
            <a:ext cx="10524391" cy="588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3696" indent="-453696">
              <a:buSzPct val="75000"/>
              <a:buFont typeface="Zapf Dingbats"/>
              <a:buChar char="-"/>
              <a:defRPr sz="3600" spc="36"/>
            </a:pPr>
            <a:r>
              <a:t>Enhanced recovery recommendations; five process measures </a:t>
            </a:r>
          </a:p>
          <a:p>
            <a:pPr marL="453696" indent="-453696">
              <a:buSzPct val="75000"/>
              <a:buFont typeface="Zapf Dingbats"/>
              <a:buChar char="-"/>
              <a:defRPr sz="3600" spc="36"/>
            </a:pPr>
            <a:r>
              <a:t>Dashboard display; reporting ER recommendations and risk-adjusted morbidity outcomes</a:t>
            </a:r>
          </a:p>
          <a:p>
            <a:pPr marL="453696" indent="-453696">
              <a:buSzPct val="75000"/>
              <a:buFont typeface="Zapf Dingbats"/>
              <a:buChar char="-"/>
              <a:defRPr sz="3600" spc="36"/>
            </a:pPr>
            <a:r>
              <a:t>Top 20 recruiting colorectal sites</a:t>
            </a:r>
          </a:p>
          <a:p>
            <a:pPr marL="453696" indent="-453696">
              <a:buSzPct val="75000"/>
              <a:buFont typeface="Zapf Dingbats"/>
              <a:buChar char="-"/>
              <a:defRPr sz="3600" spc="36"/>
            </a:pPr>
            <a:r>
              <a:t>Part of PQIP - no additional data collection</a:t>
            </a:r>
          </a:p>
        </p:txBody>
      </p:sp>
      <p:sp>
        <p:nvSpPr>
          <p:cNvPr id="143" name="Project overview"/>
          <p:cNvSpPr txBox="1">
            <a:spLocks noGrp="1"/>
          </p:cNvSpPr>
          <p:nvPr>
            <p:ph type="title" idx="4294967295"/>
          </p:nvPr>
        </p:nvSpPr>
        <p:spPr>
          <a:xfrm>
            <a:off x="636874" y="154887"/>
            <a:ext cx="8319007" cy="1393280"/>
          </a:xfrm>
          <a:prstGeom prst="rect">
            <a:avLst/>
          </a:prstGeom>
        </p:spPr>
        <p:txBody>
          <a:bodyPr anchor="b"/>
          <a:lstStyle/>
          <a:p>
            <a:r>
              <a:t>Project overview</a:t>
            </a:r>
          </a:p>
        </p:txBody>
      </p:sp>
      <p:sp>
        <p:nvSpPr>
          <p:cNvPr id="144" name="Line"/>
          <p:cNvSpPr/>
          <p:nvPr/>
        </p:nvSpPr>
        <p:spPr>
          <a:xfrm>
            <a:off x="765837" y="1666410"/>
            <a:ext cx="11861801" cy="1"/>
          </a:xfrm>
          <a:prstGeom prst="line">
            <a:avLst/>
          </a:prstGeom>
          <a:ln w="762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ts val="2800"/>
              </a:lnSpc>
              <a:spcBef>
                <a:spcPts val="0"/>
              </a:spcBef>
              <a:defRPr sz="1200" spc="0">
                <a:solidFill>
                  <a:srgbClr val="000000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porting outcome data"/>
          <p:cNvSpPr txBox="1">
            <a:spLocks noGrp="1"/>
          </p:cNvSpPr>
          <p:nvPr>
            <p:ph type="title" idx="4294967295"/>
          </p:nvPr>
        </p:nvSpPr>
        <p:spPr>
          <a:xfrm>
            <a:off x="636874" y="154887"/>
            <a:ext cx="8319007" cy="1393280"/>
          </a:xfrm>
          <a:prstGeom prst="rect">
            <a:avLst/>
          </a:prstGeom>
        </p:spPr>
        <p:txBody>
          <a:bodyPr anchor="b"/>
          <a:lstStyle/>
          <a:p>
            <a:r>
              <a:t>Reporting outcome data</a:t>
            </a:r>
          </a:p>
        </p:txBody>
      </p:sp>
      <p:pic>
        <p:nvPicPr>
          <p:cNvPr id="1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45021" y="6378678"/>
            <a:ext cx="3771901" cy="21463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2" name="Group"/>
          <p:cNvGrpSpPr/>
          <p:nvPr/>
        </p:nvGrpSpPr>
        <p:grpSpPr>
          <a:xfrm>
            <a:off x="-18438" y="-16278"/>
            <a:ext cx="3608408" cy="9796398"/>
            <a:chOff x="0" y="0"/>
            <a:chExt cx="3608407" cy="9796396"/>
          </a:xfrm>
        </p:grpSpPr>
        <p:grpSp>
          <p:nvGrpSpPr>
            <p:cNvPr id="150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148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49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51" name="6d198540-4f8e-4b51-9c35-b311490fcc9c.png" descr="6d198540-4f8e-4b51-9c35-b311490fcc9c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29092" y="8721132"/>
              <a:ext cx="2879316" cy="831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3" name="Line"/>
          <p:cNvSpPr/>
          <p:nvPr/>
        </p:nvSpPr>
        <p:spPr>
          <a:xfrm>
            <a:off x="765837" y="1666410"/>
            <a:ext cx="11861801" cy="1"/>
          </a:xfrm>
          <a:prstGeom prst="line">
            <a:avLst/>
          </a:prstGeom>
          <a:ln w="762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ts val="2800"/>
              </a:lnSpc>
              <a:spcBef>
                <a:spcPts val="0"/>
              </a:spcBef>
              <a:defRPr sz="1200" spc="0">
                <a:solidFill>
                  <a:srgbClr val="000000"/>
                </a:solidFill>
              </a:defRPr>
            </a:pPr>
            <a:endParaRPr/>
          </a:p>
        </p:txBody>
      </p:sp>
      <p:pic>
        <p:nvPicPr>
          <p:cNvPr id="154" name="high-risk-complications.jpg" descr="high-risk-complications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75155" y="2441575"/>
            <a:ext cx="7042445" cy="39613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efining postoperative complications"/>
          <p:cNvSpPr txBox="1">
            <a:spLocks noGrp="1"/>
          </p:cNvSpPr>
          <p:nvPr>
            <p:ph type="title"/>
          </p:nvPr>
        </p:nvSpPr>
        <p:spPr>
          <a:xfrm>
            <a:off x="852729" y="521695"/>
            <a:ext cx="11088546" cy="1145554"/>
          </a:xfrm>
          <a:prstGeom prst="rect">
            <a:avLst/>
          </a:prstGeom>
        </p:spPr>
        <p:txBody>
          <a:bodyPr/>
          <a:lstStyle>
            <a:lvl1pPr defTabSz="519937">
              <a:spcBef>
                <a:spcPts val="2000"/>
              </a:spcBef>
              <a:defRPr sz="4628"/>
            </a:lvl1pPr>
          </a:lstStyle>
          <a:p>
            <a:r>
              <a:t>Defining postoperative complications</a:t>
            </a:r>
          </a:p>
        </p:txBody>
      </p:sp>
      <p:sp>
        <p:nvSpPr>
          <p:cNvPr id="158" name="Using the Postoperative Morbidity Survey1 (POMS) on postoperative day 7…"/>
          <p:cNvSpPr txBox="1"/>
          <p:nvPr/>
        </p:nvSpPr>
        <p:spPr>
          <a:xfrm>
            <a:off x="1254230" y="2781300"/>
            <a:ext cx="10496341" cy="419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21220" indent="-321220">
              <a:buSzPct val="75000"/>
              <a:buFont typeface="Zapf Dingbats"/>
              <a:buChar char="-"/>
              <a:defRPr sz="3000" spc="29"/>
            </a:pPr>
            <a:r>
              <a:t>Using the Postoperative Morbidity Survey</a:t>
            </a:r>
            <a:r>
              <a:rPr baseline="31999"/>
              <a:t>1</a:t>
            </a:r>
            <a:r>
              <a:t> (POMS) on postoperative day 7</a:t>
            </a:r>
          </a:p>
          <a:p>
            <a:pPr marL="321220" indent="-321220">
              <a:buSzPct val="75000"/>
              <a:buFont typeface="Zapf Dingbats"/>
              <a:buChar char="-"/>
              <a:defRPr sz="3000" spc="29"/>
            </a:pPr>
            <a:r>
              <a:t>POMS major</a:t>
            </a:r>
            <a:r>
              <a:rPr baseline="31999"/>
              <a:t>2</a:t>
            </a:r>
          </a:p>
          <a:p>
            <a:pPr marL="321220" indent="-321220">
              <a:buSzPct val="75000"/>
              <a:buFont typeface="Zapf Dingbats"/>
              <a:buChar char="-"/>
              <a:defRPr sz="3000" spc="29"/>
            </a:pPr>
            <a:r>
              <a:t>Major morbidity (e.g. requirement for a new therapy or a diagnosis of a complication) not a minor deviation from usual course (e.g. urinary catheter)</a:t>
            </a:r>
          </a:p>
        </p:txBody>
      </p:sp>
      <p:sp>
        <p:nvSpPr>
          <p:cNvPr id="159" name="Bennett-Guerrero E, Welsby I, Dunn TJ, Young LR, Wahl T a, Diers TL, et al. The use of a postoperative morbidity survey to evaluate patients with prolonged hospitalization after routine, moderate-risk, elective surgery. Anesth. Analg. 1999;89:514–9.…"/>
          <p:cNvSpPr txBox="1"/>
          <p:nvPr/>
        </p:nvSpPr>
        <p:spPr>
          <a:xfrm>
            <a:off x="684830" y="7677456"/>
            <a:ext cx="12197599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14312" indent="-214312" defTabSz="457200">
              <a:lnSpc>
                <a:spcPts val="2800"/>
              </a:lnSpc>
              <a:spcBef>
                <a:spcPts val="0"/>
              </a:spcBef>
              <a:buSzPct val="100000"/>
              <a:buAutoNum type="arabicPeriod"/>
              <a:defRPr sz="1200" spc="0">
                <a:solidFill>
                  <a:srgbClr val="747676"/>
                </a:solidFill>
              </a:defRPr>
            </a:pPr>
            <a:r>
              <a:t>Bennett-Guerrero E, Welsby I, Dunn TJ, Young LR, Wahl T a, Diers TL, et al. The use of a postoperative morbidity survey to evaluate patients with prolonged hospitalization after routine, moderate-risk, elective surgery. Anesth. Analg. 1999;89:514–9. </a:t>
            </a:r>
          </a:p>
          <a:p>
            <a:pPr marL="214312" indent="-214312" defTabSz="457200">
              <a:lnSpc>
                <a:spcPts val="2800"/>
              </a:lnSpc>
              <a:spcBef>
                <a:spcPts val="0"/>
              </a:spcBef>
              <a:buSzPct val="100000"/>
              <a:buAutoNum type="arabicPeriod"/>
              <a:defRPr sz="1200" spc="0">
                <a:solidFill>
                  <a:srgbClr val="747676"/>
                </a:solidFill>
              </a:defRPr>
            </a:pPr>
            <a:r>
              <a:t>Wong DJN, Oliver CM, Moonesinghe SR. Predicting postoperative morbidity in adult elective surgical patients using the Surgical Outcome Risk Tool ( SORT ). Br. J. Anaesth. 2017;119:95–105. </a:t>
            </a:r>
          </a:p>
        </p:txBody>
      </p:sp>
      <p:grpSp>
        <p:nvGrpSpPr>
          <p:cNvPr id="164" name="Group"/>
          <p:cNvGrpSpPr/>
          <p:nvPr/>
        </p:nvGrpSpPr>
        <p:grpSpPr>
          <a:xfrm>
            <a:off x="-18438" y="-16278"/>
            <a:ext cx="3608408" cy="9796398"/>
            <a:chOff x="0" y="0"/>
            <a:chExt cx="3608407" cy="9796396"/>
          </a:xfrm>
        </p:grpSpPr>
        <p:grpSp>
          <p:nvGrpSpPr>
            <p:cNvPr id="162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160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61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63" name="6d198540-4f8e-4b51-9c35-b311490fcc9c.png" descr="6d198540-4f8e-4b51-9c35-b311490fcc9c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29092" y="8721132"/>
              <a:ext cx="2879316" cy="831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" name="Line">
            <a:extLst>
              <a:ext uri="{FF2B5EF4-FFF2-40B4-BE49-F238E27FC236}">
                <a16:creationId xmlns:a16="http://schemas.microsoft.com/office/drawing/2014/main" id="{B3BA5A6D-03F3-264E-90A5-DB3D397F5C5F}"/>
              </a:ext>
            </a:extLst>
          </p:cNvPr>
          <p:cNvSpPr/>
          <p:nvPr/>
        </p:nvSpPr>
        <p:spPr>
          <a:xfrm>
            <a:off x="765837" y="1666410"/>
            <a:ext cx="11861801" cy="1"/>
          </a:xfrm>
          <a:prstGeom prst="line">
            <a:avLst/>
          </a:prstGeom>
          <a:ln w="762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ts val="2800"/>
              </a:lnSpc>
              <a:spcBef>
                <a:spcPts val="0"/>
              </a:spcBef>
              <a:defRPr sz="1200" spc="0">
                <a:solidFill>
                  <a:srgbClr val="000000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Recommendations-V0.2.png" descr="Recommendations-V0.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6092" y="324505"/>
            <a:ext cx="12866058" cy="91045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9" name="Group"/>
          <p:cNvGrpSpPr/>
          <p:nvPr/>
        </p:nvGrpSpPr>
        <p:grpSpPr>
          <a:xfrm>
            <a:off x="-18438" y="-16278"/>
            <a:ext cx="467545" cy="9796398"/>
            <a:chOff x="0" y="0"/>
            <a:chExt cx="467543" cy="9796396"/>
          </a:xfrm>
        </p:grpSpPr>
        <p:sp>
          <p:nvSpPr>
            <p:cNvPr id="167" name="Rectangle 7"/>
            <p:cNvSpPr/>
            <p:nvPr/>
          </p:nvSpPr>
          <p:spPr>
            <a:xfrm>
              <a:off x="0" y="0"/>
              <a:ext cx="467544" cy="9018624"/>
            </a:xfrm>
            <a:prstGeom prst="rect">
              <a:avLst/>
            </a:prstGeom>
            <a:solidFill>
              <a:srgbClr val="1291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 spc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68" name="Rectangle 8"/>
            <p:cNvSpPr/>
            <p:nvPr/>
          </p:nvSpPr>
          <p:spPr>
            <a:xfrm>
              <a:off x="0" y="8589896"/>
              <a:ext cx="467544" cy="1206501"/>
            </a:xfrm>
            <a:prstGeom prst="rect">
              <a:avLst/>
            </a:prstGeom>
            <a:solidFill>
              <a:srgbClr val="C9146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 spc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omVLAD: Variable life-adjusted display"/>
          <p:cNvSpPr txBox="1">
            <a:spLocks noGrp="1"/>
          </p:cNvSpPr>
          <p:nvPr>
            <p:ph type="title"/>
          </p:nvPr>
        </p:nvSpPr>
        <p:spPr>
          <a:xfrm>
            <a:off x="898673" y="384337"/>
            <a:ext cx="10958955" cy="1191623"/>
          </a:xfrm>
          <a:prstGeom prst="rect">
            <a:avLst/>
          </a:prstGeom>
        </p:spPr>
        <p:txBody>
          <a:bodyPr anchor="ctr"/>
          <a:lstStyle/>
          <a:p>
            <a:pPr algn="l" defTabSz="473201">
              <a:lnSpc>
                <a:spcPct val="100000"/>
              </a:lnSpc>
              <a:spcBef>
                <a:spcPts val="1800"/>
              </a:spcBef>
              <a:defRPr sz="4212" cap="none">
                <a:solidFill>
                  <a:srgbClr val="129188"/>
                </a:solidFill>
              </a:defRPr>
            </a:pPr>
            <a:r>
              <a:rPr>
                <a:solidFill>
                  <a:srgbClr val="C9146C"/>
                </a:solidFill>
              </a:rPr>
              <a:t>pom</a:t>
            </a:r>
            <a:r>
              <a:t>VLAD: Variable life-adjusted display</a:t>
            </a:r>
          </a:p>
        </p:txBody>
      </p:sp>
      <p:sp>
        <p:nvSpPr>
          <p:cNvPr id="172" name="Risk-adjustment model is used to estimate the risk of postoperative morbidity for each patient…"/>
          <p:cNvSpPr txBox="1">
            <a:spLocks noGrp="1"/>
          </p:cNvSpPr>
          <p:nvPr>
            <p:ph type="body" sz="half" idx="4294967295"/>
          </p:nvPr>
        </p:nvSpPr>
        <p:spPr>
          <a:xfrm>
            <a:off x="1115709" y="1887199"/>
            <a:ext cx="11335840" cy="4338875"/>
          </a:xfrm>
          <a:prstGeom prst="rect">
            <a:avLst/>
          </a:prstGeom>
        </p:spPr>
        <p:txBody>
          <a:bodyPr anchor="ctr"/>
          <a:lstStyle/>
          <a:p>
            <a:pPr marL="0" indent="0" defTabSz="549148">
              <a:spcBef>
                <a:spcPts val="1600"/>
              </a:spcBef>
              <a:buSzTx/>
              <a:buFontTx/>
              <a:buNone/>
              <a:defRPr sz="3008"/>
            </a:pPr>
            <a:r>
              <a:t>Risk-adjustment model is used to estimate the risk of postoperative morbidity for each patient</a:t>
            </a:r>
          </a:p>
          <a:p>
            <a:pPr marL="0" indent="0" defTabSz="549148">
              <a:spcBef>
                <a:spcPts val="1600"/>
              </a:spcBef>
              <a:buSzTx/>
              <a:buFontTx/>
              <a:buNone/>
              <a:defRPr sz="3008"/>
            </a:pPr>
            <a:r>
              <a:t>The outcome is either: 1 = morbidity or 0 = no morbidity</a:t>
            </a:r>
          </a:p>
          <a:p>
            <a:pPr marL="0" indent="0" defTabSz="549148">
              <a:spcBef>
                <a:spcPts val="1600"/>
              </a:spcBef>
              <a:buSzTx/>
              <a:buFontTx/>
              <a:buNone/>
              <a:defRPr sz="3008"/>
            </a:pPr>
            <a:r>
              <a:t>The chart is then created as a continuous plot using expected minus observed outcome for each subsequent patient</a:t>
            </a:r>
          </a:p>
        </p:txBody>
      </p:sp>
      <p:grpSp>
        <p:nvGrpSpPr>
          <p:cNvPr id="177" name="Group"/>
          <p:cNvGrpSpPr/>
          <p:nvPr/>
        </p:nvGrpSpPr>
        <p:grpSpPr>
          <a:xfrm>
            <a:off x="-18438" y="-16278"/>
            <a:ext cx="3608408" cy="9796398"/>
            <a:chOff x="0" y="0"/>
            <a:chExt cx="3608407" cy="9796396"/>
          </a:xfrm>
        </p:grpSpPr>
        <p:grpSp>
          <p:nvGrpSpPr>
            <p:cNvPr id="175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173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74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76" name="6d198540-4f8e-4b51-9c35-b311490fcc9c.png" descr="6d198540-4f8e-4b51-9c35-b311490fcc9c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29092" y="8721132"/>
              <a:ext cx="2879316" cy="831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8" name="Line"/>
          <p:cNvSpPr/>
          <p:nvPr/>
        </p:nvSpPr>
        <p:spPr>
          <a:xfrm>
            <a:off x="852729" y="1840194"/>
            <a:ext cx="11861801" cy="1"/>
          </a:xfrm>
          <a:prstGeom prst="line">
            <a:avLst/>
          </a:prstGeom>
          <a:ln w="762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ts val="2800"/>
              </a:lnSpc>
              <a:spcBef>
                <a:spcPts val="0"/>
              </a:spcBef>
              <a:defRPr sz="1200" spc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79" name="So, if risk of morbidity for a patient is 15%, and that patient has morbidity, then: 0.15 - 1 = -0.85…"/>
          <p:cNvSpPr txBox="1"/>
          <p:nvPr/>
        </p:nvSpPr>
        <p:spPr>
          <a:xfrm>
            <a:off x="1508135" y="6176013"/>
            <a:ext cx="9988530" cy="234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>
              <a:spcBef>
                <a:spcPts val="1800"/>
              </a:spcBef>
              <a:defRPr spc="0">
                <a:solidFill>
                  <a:srgbClr val="129188"/>
                </a:solidFill>
              </a:defRPr>
            </a:pPr>
            <a:r>
              <a:t>So, if risk of morbidity for a patient is 15%, and that patient has morbidity, then: 0.15 - 1 = -0.85</a:t>
            </a:r>
          </a:p>
          <a:p>
            <a:pPr lvl="1">
              <a:spcBef>
                <a:spcPts val="1800"/>
              </a:spcBef>
              <a:defRPr spc="0">
                <a:solidFill>
                  <a:srgbClr val="129188"/>
                </a:solidFill>
              </a:defRPr>
            </a:pPr>
            <a:r>
              <a:t>if they do not have morbidity: 0.15 - 0 = +0.15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roup"/>
          <p:cNvGrpSpPr/>
          <p:nvPr/>
        </p:nvGrpSpPr>
        <p:grpSpPr>
          <a:xfrm>
            <a:off x="-18438" y="-16278"/>
            <a:ext cx="3608408" cy="9796398"/>
            <a:chOff x="0" y="0"/>
            <a:chExt cx="3608407" cy="9796396"/>
          </a:xfrm>
        </p:grpSpPr>
        <p:grpSp>
          <p:nvGrpSpPr>
            <p:cNvPr id="183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181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82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84" name="6d198540-4f8e-4b51-9c35-b311490fcc9c.png" descr="6d198540-4f8e-4b51-9c35-b311490fcc9c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29092" y="8721132"/>
              <a:ext cx="2879316" cy="831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86" name="PQIPpomVLAD.png" descr="PQIPpomVLA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1117" y="920602"/>
            <a:ext cx="11226687" cy="74831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roduced using data from 14 months of PQIP,             4466 patients…"/>
          <p:cNvSpPr txBox="1"/>
          <p:nvPr/>
        </p:nvSpPr>
        <p:spPr>
          <a:xfrm>
            <a:off x="955419" y="3259204"/>
            <a:ext cx="11689907" cy="419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11162" indent="-411162">
              <a:buSzPct val="75000"/>
              <a:buFont typeface="Zapf Dingbats"/>
              <a:buChar char="-"/>
              <a:defRPr sz="3000" spc="29"/>
            </a:pPr>
            <a:r>
              <a:t>Produced using data from 14 months of PQIP,             4466 patients </a:t>
            </a:r>
          </a:p>
          <a:p>
            <a:pPr marL="411162" indent="-411162">
              <a:buSzPct val="75000"/>
              <a:buFont typeface="Zapf Dingbats"/>
              <a:buChar char="-"/>
              <a:defRPr sz="3000" spc="29"/>
            </a:pPr>
            <a:r>
              <a:t>Final model includes 10 preoperative patient and surgical variables </a:t>
            </a:r>
          </a:p>
          <a:p>
            <a:pPr marL="411162" indent="-411162">
              <a:buSzPct val="75000"/>
              <a:buFont typeface="Zapf Dingbats"/>
              <a:buChar char="-"/>
              <a:defRPr sz="3000" spc="29"/>
            </a:pPr>
            <a:r>
              <a:t>Performance favourable compared to POSSUM and SORT morbidity</a:t>
            </a:r>
          </a:p>
        </p:txBody>
      </p:sp>
      <p:sp>
        <p:nvSpPr>
          <p:cNvPr id="189" name="Line"/>
          <p:cNvSpPr/>
          <p:nvPr/>
        </p:nvSpPr>
        <p:spPr>
          <a:xfrm>
            <a:off x="1012081" y="1949450"/>
            <a:ext cx="11279251" cy="0"/>
          </a:xfrm>
          <a:prstGeom prst="line">
            <a:avLst/>
          </a:prstGeom>
          <a:ln w="762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ts val="2800"/>
              </a:lnSpc>
              <a:spcBef>
                <a:spcPts val="0"/>
              </a:spcBef>
              <a:defRPr sz="1200" spc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90" name="pomVLAD risk-adjustment model"/>
          <p:cNvSpPr txBox="1"/>
          <p:nvPr/>
        </p:nvSpPr>
        <p:spPr>
          <a:xfrm>
            <a:off x="1040380" y="702177"/>
            <a:ext cx="8690988" cy="1008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455675">
              <a:spcBef>
                <a:spcPts val="1700"/>
              </a:spcBef>
              <a:defRPr sz="4055" spc="0">
                <a:solidFill>
                  <a:srgbClr val="129188"/>
                </a:solidFill>
              </a:defRPr>
            </a:lvl1pPr>
          </a:lstStyle>
          <a:p>
            <a:r>
              <a:t>pomVLAD risk-adjustment model</a:t>
            </a:r>
          </a:p>
        </p:txBody>
      </p:sp>
      <p:grpSp>
        <p:nvGrpSpPr>
          <p:cNvPr id="195" name="Group"/>
          <p:cNvGrpSpPr/>
          <p:nvPr/>
        </p:nvGrpSpPr>
        <p:grpSpPr>
          <a:xfrm>
            <a:off x="-18438" y="-16278"/>
            <a:ext cx="3608408" cy="9796398"/>
            <a:chOff x="0" y="0"/>
            <a:chExt cx="3608407" cy="9796396"/>
          </a:xfrm>
        </p:grpSpPr>
        <p:grpSp>
          <p:nvGrpSpPr>
            <p:cNvPr id="193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191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92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194" name="6d198540-4f8e-4b51-9c35-b311490fcc9c.png" descr="6d198540-4f8e-4b51-9c35-b311490fcc9c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29092" y="8721132"/>
              <a:ext cx="2879316" cy="831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isk modelling"/>
          <p:cNvSpPr txBox="1">
            <a:spLocks noGrp="1"/>
          </p:cNvSpPr>
          <p:nvPr>
            <p:ph type="title" idx="4294967295"/>
          </p:nvPr>
        </p:nvSpPr>
        <p:spPr>
          <a:xfrm>
            <a:off x="636874" y="154887"/>
            <a:ext cx="8319007" cy="1393280"/>
          </a:xfrm>
          <a:prstGeom prst="rect">
            <a:avLst/>
          </a:prstGeom>
        </p:spPr>
        <p:txBody>
          <a:bodyPr anchor="b"/>
          <a:lstStyle/>
          <a:p>
            <a:r>
              <a:t>Risk modelling</a:t>
            </a:r>
          </a:p>
        </p:txBody>
      </p:sp>
      <p:sp>
        <p:nvSpPr>
          <p:cNvPr id="198" name="Line"/>
          <p:cNvSpPr/>
          <p:nvPr/>
        </p:nvSpPr>
        <p:spPr>
          <a:xfrm>
            <a:off x="571500" y="1594561"/>
            <a:ext cx="11861800" cy="1"/>
          </a:xfrm>
          <a:prstGeom prst="line">
            <a:avLst/>
          </a:prstGeom>
          <a:ln w="762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ts val="2800"/>
              </a:lnSpc>
              <a:spcBef>
                <a:spcPts val="0"/>
              </a:spcBef>
              <a:defRPr sz="1200" spc="0">
                <a:solidFill>
                  <a:srgbClr val="000000"/>
                </a:solidFill>
              </a:defRPr>
            </a:pPr>
            <a:endParaRPr/>
          </a:p>
        </p:txBody>
      </p:sp>
      <p:graphicFrame>
        <p:nvGraphicFramePr>
          <p:cNvPr id="199" name="Table"/>
          <p:cNvGraphicFramePr/>
          <p:nvPr/>
        </p:nvGraphicFramePr>
        <p:xfrm>
          <a:off x="2910886" y="2102656"/>
          <a:ext cx="7183026" cy="680983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183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122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900">
                          <a:solidFill>
                            <a:srgbClr val="5C5C5C"/>
                          </a:solidFill>
                          <a:latin typeface="+mn-lt"/>
                          <a:ea typeface="+mn-ea"/>
                          <a:cs typeface="+mn-cs"/>
                          <a:sym typeface="Poppins"/>
                        </a:rPr>
                        <a:t>Surgical specialty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322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900">
                          <a:solidFill>
                            <a:srgbClr val="5C5C5C"/>
                          </a:solidFill>
                          <a:latin typeface="+mn-lt"/>
                          <a:ea typeface="+mn-ea"/>
                          <a:cs typeface="+mn-cs"/>
                          <a:sym typeface="Poppins"/>
                        </a:rPr>
                        <a:t>Severity of surgery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42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900">
                          <a:solidFill>
                            <a:srgbClr val="5C5C5C"/>
                          </a:solidFill>
                          <a:latin typeface="+mn-lt"/>
                          <a:ea typeface="+mn-ea"/>
                          <a:cs typeface="+mn-cs"/>
                          <a:sym typeface="Poppins"/>
                        </a:rPr>
                        <a:t>Gender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42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900">
                          <a:solidFill>
                            <a:srgbClr val="5C5C5C"/>
                          </a:solidFill>
                          <a:latin typeface="+mn-lt"/>
                          <a:ea typeface="+mn-ea"/>
                          <a:cs typeface="+mn-cs"/>
                          <a:sym typeface="Poppins"/>
                        </a:rPr>
                        <a:t>ASA grade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42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900">
                          <a:solidFill>
                            <a:srgbClr val="5C5C5C"/>
                          </a:solidFill>
                          <a:latin typeface="+mn-lt"/>
                          <a:ea typeface="+mn-ea"/>
                          <a:cs typeface="+mn-cs"/>
                          <a:sym typeface="Poppins"/>
                        </a:rPr>
                        <a:t>BMI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42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900">
                          <a:solidFill>
                            <a:srgbClr val="5C5C5C"/>
                          </a:solidFill>
                          <a:latin typeface="+mn-lt"/>
                          <a:ea typeface="+mn-ea"/>
                          <a:cs typeface="+mn-cs"/>
                          <a:sym typeface="Poppins"/>
                        </a:rPr>
                        <a:t>Heart rate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342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900">
                          <a:solidFill>
                            <a:srgbClr val="5C5C5C"/>
                          </a:solidFill>
                          <a:latin typeface="+mn-lt"/>
                          <a:ea typeface="+mn-ea"/>
                          <a:cs typeface="+mn-cs"/>
                          <a:sym typeface="Poppins"/>
                        </a:rPr>
                        <a:t>Systolic BP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342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900">
                          <a:solidFill>
                            <a:srgbClr val="5C5C5C"/>
                          </a:solidFill>
                          <a:latin typeface="+mn-lt"/>
                          <a:ea typeface="+mn-ea"/>
                          <a:cs typeface="+mn-cs"/>
                          <a:sym typeface="Poppins"/>
                        </a:rPr>
                        <a:t>Age (years)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342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900">
                          <a:solidFill>
                            <a:srgbClr val="5C5C5C"/>
                          </a:solidFill>
                          <a:latin typeface="+mn-lt"/>
                          <a:ea typeface="+mn-ea"/>
                          <a:cs typeface="+mn-cs"/>
                          <a:sym typeface="Poppins"/>
                        </a:rPr>
                        <a:t>Number of operations in last 30 days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7322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900">
                          <a:solidFill>
                            <a:srgbClr val="5C5C5C"/>
                          </a:solidFill>
                          <a:latin typeface="+mn-lt"/>
                          <a:ea typeface="+mn-ea"/>
                          <a:cs typeface="+mn-cs"/>
                          <a:sym typeface="Poppins"/>
                        </a:rPr>
                        <a:t>Respiratory history findings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204" name="Group"/>
          <p:cNvGrpSpPr/>
          <p:nvPr/>
        </p:nvGrpSpPr>
        <p:grpSpPr>
          <a:xfrm>
            <a:off x="-18438" y="-16278"/>
            <a:ext cx="3608408" cy="9796398"/>
            <a:chOff x="0" y="0"/>
            <a:chExt cx="3608407" cy="9796396"/>
          </a:xfrm>
        </p:grpSpPr>
        <p:grpSp>
          <p:nvGrpSpPr>
            <p:cNvPr id="202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200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01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03" name="6d198540-4f8e-4b51-9c35-b311490fcc9c.png" descr="6d198540-4f8e-4b51-9c35-b311490fcc9c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29092" y="8721132"/>
              <a:ext cx="2879316" cy="831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roup"/>
          <p:cNvGrpSpPr/>
          <p:nvPr/>
        </p:nvGrpSpPr>
        <p:grpSpPr>
          <a:xfrm>
            <a:off x="-18438" y="-16278"/>
            <a:ext cx="3608408" cy="9796398"/>
            <a:chOff x="0" y="0"/>
            <a:chExt cx="3608407" cy="9796396"/>
          </a:xfrm>
        </p:grpSpPr>
        <p:grpSp>
          <p:nvGrpSpPr>
            <p:cNvPr id="226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224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25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27" name="6d198540-4f8e-4b51-9c35-b311490fcc9c.png" descr="6d198540-4f8e-4b51-9c35-b311490fcc9c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29092" y="8721132"/>
              <a:ext cx="2879316" cy="831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9" name="Dashboard display"/>
          <p:cNvSpPr txBox="1"/>
          <p:nvPr/>
        </p:nvSpPr>
        <p:spPr>
          <a:xfrm>
            <a:off x="920396" y="254530"/>
            <a:ext cx="6529046" cy="1260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2300"/>
              </a:spcBef>
              <a:defRPr sz="5200" spc="0">
                <a:solidFill>
                  <a:srgbClr val="129188"/>
                </a:solidFill>
              </a:defRPr>
            </a:lvl1pPr>
          </a:lstStyle>
          <a:p>
            <a:r>
              <a:t>Dashboard display</a:t>
            </a:r>
          </a:p>
        </p:txBody>
      </p:sp>
      <p:sp>
        <p:nvSpPr>
          <p:cNvPr id="230" name="Line"/>
          <p:cNvSpPr/>
          <p:nvPr/>
        </p:nvSpPr>
        <p:spPr>
          <a:xfrm>
            <a:off x="787560" y="1579518"/>
            <a:ext cx="11861801" cy="1"/>
          </a:xfrm>
          <a:prstGeom prst="line">
            <a:avLst/>
          </a:prstGeom>
          <a:ln w="762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ts val="2800"/>
              </a:lnSpc>
              <a:spcBef>
                <a:spcPts val="0"/>
              </a:spcBef>
              <a:defRPr sz="1200" spc="0">
                <a:solidFill>
                  <a:srgbClr val="000000"/>
                </a:solidFill>
              </a:defRPr>
            </a:pPr>
            <a:endParaRPr/>
          </a:p>
        </p:txBody>
      </p:sp>
      <p:pic>
        <p:nvPicPr>
          <p:cNvPr id="231" name="Screen Shot 2018-05-25 at 16.47.37.png" descr="Screen Shot 2018-05-25 at 16.47.3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75363" y="1808876"/>
            <a:ext cx="7454074" cy="69119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10 sites will receive recommendations and dashboard…"/>
          <p:cNvSpPr txBox="1"/>
          <p:nvPr/>
        </p:nvSpPr>
        <p:spPr>
          <a:xfrm>
            <a:off x="1663215" y="3848099"/>
            <a:ext cx="10110491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21220" indent="-321220">
              <a:buSzPct val="75000"/>
              <a:buFont typeface="Zapf Dingbats"/>
              <a:buChar char="-"/>
            </a:pPr>
            <a:r>
              <a:t>10 sites will receive recommendations and dashboard</a:t>
            </a:r>
          </a:p>
          <a:p>
            <a:pPr marL="321220" indent="-321220">
              <a:buSzPct val="75000"/>
              <a:buFont typeface="Zapf Dingbats"/>
              <a:buChar char="-"/>
            </a:pPr>
            <a:r>
              <a:t>Recommendations accessible to all other sites</a:t>
            </a:r>
          </a:p>
          <a:p>
            <a:pPr marL="321220" indent="-321220">
              <a:buSzPct val="75000"/>
              <a:buFont typeface="Zapf Dingbats"/>
              <a:buChar char="-"/>
            </a:pPr>
            <a:r>
              <a:t>Available through PQIP webtool</a:t>
            </a:r>
          </a:p>
        </p:txBody>
      </p:sp>
      <p:grpSp>
        <p:nvGrpSpPr>
          <p:cNvPr id="240" name="Group"/>
          <p:cNvGrpSpPr/>
          <p:nvPr/>
        </p:nvGrpSpPr>
        <p:grpSpPr>
          <a:xfrm>
            <a:off x="-18438" y="-16278"/>
            <a:ext cx="3608408" cy="9796398"/>
            <a:chOff x="0" y="0"/>
            <a:chExt cx="3608407" cy="9796396"/>
          </a:xfrm>
        </p:grpSpPr>
        <p:grpSp>
          <p:nvGrpSpPr>
            <p:cNvPr id="238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236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37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39" name="6d198540-4f8e-4b51-9c35-b311490fcc9c.png" descr="6d198540-4f8e-4b51-9c35-b311490fcc9c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29092" y="8721132"/>
              <a:ext cx="2879316" cy="831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1" name="Implementation"/>
          <p:cNvSpPr txBox="1"/>
          <p:nvPr/>
        </p:nvSpPr>
        <p:spPr>
          <a:xfrm>
            <a:off x="920396" y="254530"/>
            <a:ext cx="6529046" cy="1260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2300"/>
              </a:spcBef>
              <a:defRPr sz="5200" spc="0">
                <a:solidFill>
                  <a:srgbClr val="129188"/>
                </a:solidFill>
              </a:defRPr>
            </a:lvl1pPr>
          </a:lstStyle>
          <a:p>
            <a:r>
              <a:t>Implementation</a:t>
            </a:r>
          </a:p>
        </p:txBody>
      </p:sp>
      <p:sp>
        <p:nvSpPr>
          <p:cNvPr id="242" name="Line"/>
          <p:cNvSpPr/>
          <p:nvPr/>
        </p:nvSpPr>
        <p:spPr>
          <a:xfrm>
            <a:off x="787560" y="1579518"/>
            <a:ext cx="11861801" cy="1"/>
          </a:xfrm>
          <a:prstGeom prst="line">
            <a:avLst/>
          </a:prstGeom>
          <a:ln w="762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ts val="2800"/>
              </a:lnSpc>
              <a:spcBef>
                <a:spcPts val="0"/>
              </a:spcBef>
              <a:defRPr sz="1200" spc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43" name="Now live!"/>
          <p:cNvSpPr txBox="1"/>
          <p:nvPr/>
        </p:nvSpPr>
        <p:spPr>
          <a:xfrm>
            <a:off x="4847117" y="2051315"/>
            <a:ext cx="3310566" cy="1260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2300"/>
              </a:spcBef>
              <a:defRPr sz="5200" spc="0">
                <a:solidFill>
                  <a:srgbClr val="C9146C"/>
                </a:solidFill>
              </a:defRPr>
            </a:lvl1pPr>
          </a:lstStyle>
          <a:p>
            <a:r>
              <a:t>Now live!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roject planned to run for initial 12 months…"/>
          <p:cNvSpPr txBox="1"/>
          <p:nvPr/>
        </p:nvSpPr>
        <p:spPr>
          <a:xfrm>
            <a:off x="1402071" y="2774950"/>
            <a:ext cx="10632778" cy="420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21220" indent="-321220">
              <a:buSzPct val="75000"/>
              <a:buFont typeface="Zapf Dingbats"/>
              <a:buChar char="-"/>
              <a:defRPr sz="3600" spc="36"/>
            </a:pPr>
            <a:r>
              <a:t>Project planned to run for initial 12 months</a:t>
            </a:r>
          </a:p>
          <a:p>
            <a:pPr marL="321220" indent="-321220">
              <a:buSzPct val="75000"/>
              <a:buFont typeface="Zapf Dingbats"/>
              <a:buChar char="-"/>
              <a:defRPr sz="3600" spc="36"/>
            </a:pPr>
            <a:r>
              <a:t>Evaluation based on quantitative and qualitative outcomes</a:t>
            </a:r>
          </a:p>
          <a:p>
            <a:pPr marL="321220" indent="-321220">
              <a:buSzPct val="75000"/>
              <a:buFont typeface="Zapf Dingbats"/>
              <a:buChar char="-"/>
              <a:defRPr sz="3600" spc="36"/>
            </a:pPr>
            <a:r>
              <a:t>Telephone interviews with teams at some sites receiving the dashboard</a:t>
            </a:r>
          </a:p>
        </p:txBody>
      </p:sp>
      <p:grpSp>
        <p:nvGrpSpPr>
          <p:cNvPr id="250" name="Group"/>
          <p:cNvGrpSpPr/>
          <p:nvPr/>
        </p:nvGrpSpPr>
        <p:grpSpPr>
          <a:xfrm>
            <a:off x="-18438" y="-16278"/>
            <a:ext cx="3608408" cy="9796398"/>
            <a:chOff x="0" y="0"/>
            <a:chExt cx="3608407" cy="9796396"/>
          </a:xfrm>
        </p:grpSpPr>
        <p:grpSp>
          <p:nvGrpSpPr>
            <p:cNvPr id="248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246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47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pic>
          <p:nvPicPr>
            <p:cNvPr id="249" name="6d198540-4f8e-4b51-9c35-b311490fcc9c.png" descr="6d198540-4f8e-4b51-9c35-b311490fcc9c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29092" y="8721132"/>
              <a:ext cx="2879316" cy="831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1" name="Project evaluation"/>
          <p:cNvSpPr txBox="1"/>
          <p:nvPr/>
        </p:nvSpPr>
        <p:spPr>
          <a:xfrm>
            <a:off x="920396" y="254530"/>
            <a:ext cx="6529046" cy="1260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2300"/>
              </a:spcBef>
              <a:defRPr sz="5200" spc="0">
                <a:solidFill>
                  <a:srgbClr val="129188"/>
                </a:solidFill>
              </a:defRPr>
            </a:lvl1pPr>
          </a:lstStyle>
          <a:p>
            <a:r>
              <a:t>Project evaluation</a:t>
            </a:r>
          </a:p>
        </p:txBody>
      </p:sp>
      <p:sp>
        <p:nvSpPr>
          <p:cNvPr id="252" name="Line"/>
          <p:cNvSpPr/>
          <p:nvPr/>
        </p:nvSpPr>
        <p:spPr>
          <a:xfrm>
            <a:off x="787560" y="1579518"/>
            <a:ext cx="11861801" cy="1"/>
          </a:xfrm>
          <a:prstGeom prst="line">
            <a:avLst/>
          </a:prstGeom>
          <a:ln w="76200">
            <a:solidFill>
              <a:srgbClr val="747676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ts val="2800"/>
              </a:lnSpc>
              <a:spcBef>
                <a:spcPts val="0"/>
              </a:spcBef>
              <a:defRPr sz="1200" spc="0">
                <a:solidFill>
                  <a:srgbClr val="000000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Questions"/>
          <p:cNvSpPr txBox="1">
            <a:spLocks noGrp="1"/>
          </p:cNvSpPr>
          <p:nvPr>
            <p:ph type="title"/>
          </p:nvPr>
        </p:nvSpPr>
        <p:spPr>
          <a:xfrm>
            <a:off x="571500" y="3053992"/>
            <a:ext cx="11861800" cy="1393280"/>
          </a:xfrm>
          <a:prstGeom prst="rect">
            <a:avLst/>
          </a:prstGeom>
        </p:spPr>
        <p:txBody>
          <a:bodyPr/>
          <a:lstStyle>
            <a:lvl1pPr defTabSz="449833">
              <a:defRPr sz="6160"/>
            </a:lvl1pPr>
          </a:lstStyle>
          <a:p>
            <a:r>
              <a:t>Questions</a:t>
            </a:r>
          </a:p>
        </p:txBody>
      </p:sp>
      <p:sp>
        <p:nvSpPr>
          <p:cNvPr id="255" name="twitter: @jbedford84…"/>
          <p:cNvSpPr txBox="1"/>
          <p:nvPr/>
        </p:nvSpPr>
        <p:spPr>
          <a:xfrm>
            <a:off x="571500" y="5621974"/>
            <a:ext cx="11861800" cy="2272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algn="r" defTabSz="379729">
              <a:lnSpc>
                <a:spcPct val="70000"/>
              </a:lnSpc>
              <a:spcBef>
                <a:spcPts val="300"/>
              </a:spcBef>
              <a:defRPr sz="3120" spc="0">
                <a:solidFill>
                  <a:srgbClr val="747676"/>
                </a:solidFill>
              </a:defRPr>
            </a:pPr>
            <a:r>
              <a:t>twitter: @jbedford84</a:t>
            </a:r>
          </a:p>
          <a:p>
            <a:pPr algn="r" defTabSz="379729">
              <a:lnSpc>
                <a:spcPct val="70000"/>
              </a:lnSpc>
              <a:spcBef>
                <a:spcPts val="300"/>
              </a:spcBef>
              <a:defRPr sz="3120" spc="0">
                <a:solidFill>
                  <a:srgbClr val="747676"/>
                </a:solidFill>
              </a:defRPr>
            </a:pPr>
            <a:endParaRPr/>
          </a:p>
          <a:p>
            <a:pPr algn="r" defTabSz="379729">
              <a:lnSpc>
                <a:spcPct val="70000"/>
              </a:lnSpc>
              <a:spcBef>
                <a:spcPts val="300"/>
              </a:spcBef>
              <a:defRPr sz="3120" spc="0">
                <a:solidFill>
                  <a:srgbClr val="747676"/>
                </a:solidFill>
              </a:defRPr>
            </a:pPr>
            <a:r>
              <a:rPr>
                <a:hlinkClick r:id="rId2"/>
              </a:rPr>
              <a:t>www.pqip.org.uk</a:t>
            </a:r>
          </a:p>
          <a:p>
            <a:pPr algn="r" defTabSz="379729">
              <a:lnSpc>
                <a:spcPct val="70000"/>
              </a:lnSpc>
              <a:spcBef>
                <a:spcPts val="300"/>
              </a:spcBef>
              <a:defRPr sz="3120" spc="0">
                <a:solidFill>
                  <a:srgbClr val="747676"/>
                </a:solidFill>
              </a:defRPr>
            </a:pPr>
            <a:r>
              <a:t>twitter: @PQIPNews</a:t>
            </a:r>
          </a:p>
        </p:txBody>
      </p:sp>
      <p:grpSp>
        <p:nvGrpSpPr>
          <p:cNvPr id="264" name="Group"/>
          <p:cNvGrpSpPr/>
          <p:nvPr/>
        </p:nvGrpSpPr>
        <p:grpSpPr>
          <a:xfrm>
            <a:off x="-18438" y="-16278"/>
            <a:ext cx="11886652" cy="9796398"/>
            <a:chOff x="0" y="0"/>
            <a:chExt cx="11886651" cy="9796396"/>
          </a:xfrm>
        </p:grpSpPr>
        <p:grpSp>
          <p:nvGrpSpPr>
            <p:cNvPr id="258" name="Group"/>
            <p:cNvGrpSpPr/>
            <p:nvPr/>
          </p:nvGrpSpPr>
          <p:grpSpPr>
            <a:xfrm>
              <a:off x="0" y="0"/>
              <a:ext cx="467544" cy="9796397"/>
              <a:chOff x="0" y="0"/>
              <a:chExt cx="467543" cy="9796396"/>
            </a:xfrm>
          </p:grpSpPr>
          <p:sp>
            <p:nvSpPr>
              <p:cNvPr id="256" name="Rectangle 7"/>
              <p:cNvSpPr/>
              <p:nvPr/>
            </p:nvSpPr>
            <p:spPr>
              <a:xfrm>
                <a:off x="0" y="0"/>
                <a:ext cx="467544" cy="9018624"/>
              </a:xfrm>
              <a:prstGeom prst="rect">
                <a:avLst/>
              </a:prstGeom>
              <a:solidFill>
                <a:srgbClr val="1291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57" name="Rectangle 8"/>
              <p:cNvSpPr/>
              <p:nvPr/>
            </p:nvSpPr>
            <p:spPr>
              <a:xfrm>
                <a:off x="0" y="8589896"/>
                <a:ext cx="467544" cy="1206501"/>
              </a:xfrm>
              <a:prstGeom prst="rect">
                <a:avLst/>
              </a:prstGeom>
              <a:solidFill>
                <a:srgbClr val="C914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1800" spc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grpSp>
          <p:nvGrpSpPr>
            <p:cNvPr id="263" name="Group"/>
            <p:cNvGrpSpPr/>
            <p:nvPr/>
          </p:nvGrpSpPr>
          <p:grpSpPr>
            <a:xfrm>
              <a:off x="1380780" y="8764578"/>
              <a:ext cx="10505872" cy="831654"/>
              <a:chOff x="0" y="0"/>
              <a:chExt cx="10505870" cy="831652"/>
            </a:xfrm>
          </p:grpSpPr>
          <p:pic>
            <p:nvPicPr>
              <p:cNvPr id="259" name="Picture 13" descr="Picture 13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408084" y="140454"/>
                <a:ext cx="1097787" cy="5507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0" name="Picture 14" descr="Picture 14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6948253" y="122157"/>
                <a:ext cx="2169958" cy="58733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1" name="Picture 17" descr="Picture 17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3169583" y="78529"/>
                <a:ext cx="3488402" cy="67459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2" name="6d198540-4f8e-4b51-9c35-b311490fcc9c.png" descr="6d198540-4f8e-4b51-9c35-b311490fcc9c.pn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2879315" cy="83165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Poppins"/>
        <a:ea typeface="Poppins"/>
        <a:cs typeface="Poppins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32" normalizeH="0" baseline="0">
            <a:ln>
              <a:noFill/>
            </a:ln>
            <a:solidFill>
              <a:srgbClr val="5C5C5C"/>
            </a:solidFill>
            <a:effectLst/>
            <a:uFillTx/>
            <a:latin typeface="+mn-lt"/>
            <a:ea typeface="+mn-ea"/>
            <a:cs typeface="+mn-cs"/>
            <a:sym typeface="Poppi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Poppins"/>
        <a:ea typeface="Poppins"/>
        <a:cs typeface="Poppins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32" normalizeH="0" baseline="0">
            <a:ln>
              <a:noFill/>
            </a:ln>
            <a:solidFill>
              <a:srgbClr val="5C5C5C"/>
            </a:solidFill>
            <a:effectLst/>
            <a:uFillTx/>
            <a:latin typeface="+mn-lt"/>
            <a:ea typeface="+mn-ea"/>
            <a:cs typeface="+mn-cs"/>
            <a:sym typeface="Poppi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422</Words>
  <Application>Microsoft Macintosh PowerPoint</Application>
  <PresentationFormat>Custom</PresentationFormat>
  <Paragraphs>54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Baskerville</vt:lpstr>
      <vt:lpstr>Calibri</vt:lpstr>
      <vt:lpstr>DIN Alternate</vt:lpstr>
      <vt:lpstr>DIN Condensed</vt:lpstr>
      <vt:lpstr>Helvetica Neue</vt:lpstr>
      <vt:lpstr>Iowan Old Style</vt:lpstr>
      <vt:lpstr>Poppins</vt:lpstr>
      <vt:lpstr>Zapf Dingbats</vt:lpstr>
      <vt:lpstr>New_Template9</vt:lpstr>
      <vt:lpstr>PowerPoint Presentation</vt:lpstr>
      <vt:lpstr>Project overview</vt:lpstr>
      <vt:lpstr>Reporting outcome data</vt:lpstr>
      <vt:lpstr>Defining postoperative complications</vt:lpstr>
      <vt:lpstr>PowerPoint Presentation</vt:lpstr>
      <vt:lpstr>pomVLAD: Variable life-adjusted display</vt:lpstr>
      <vt:lpstr>PowerPoint Presentation</vt:lpstr>
      <vt:lpstr>PowerPoint Presentation</vt:lpstr>
      <vt:lpstr>Risk modelling</vt:lpstr>
      <vt:lpstr>PowerPoint Presentation</vt:lpstr>
      <vt:lpstr>PowerPoint Presentation</vt:lpstr>
      <vt:lpstr>PowerPoint Presentation</vt:lpstr>
      <vt:lpstr>Questions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James Bedford</cp:lastModifiedBy>
  <cp:revision>2</cp:revision>
  <dcterms:modified xsi:type="dcterms:W3CDTF">2018-06-20T11:04:58Z</dcterms:modified>
</cp:coreProperties>
</file>